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slideLayouts/slideLayout9.xml" ContentType="application/vnd.openxmlformats-officedocument.presentationml.slideLayout+xml"/>
  <Override PartName="/ppt/theme/theme8.xml" ContentType="application/vnd.openxmlformats-officedocument.theme+xml"/>
  <Override PartName="/ppt/slideLayouts/slideLayout10.xml" ContentType="application/vnd.openxmlformats-officedocument.presentationml.slideLayout+xml"/>
  <Override PartName="/ppt/theme/theme9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0.xml" ContentType="application/vnd.openxmlformats-officedocument.theme+xml"/>
  <Override PartName="/ppt/slideLayouts/slideLayout13.xml" ContentType="application/vnd.openxmlformats-officedocument.presentationml.slideLayout+xml"/>
  <Override PartName="/ppt/theme/theme11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12.xml" ContentType="application/vnd.openxmlformats-officedocument.theme+xml"/>
  <Override PartName="/ppt/slideLayouts/slideLayout16.xml" ContentType="application/vnd.openxmlformats-officedocument.presentationml.slideLayout+xml"/>
  <Override PartName="/ppt/theme/theme13.xml" ContentType="application/vnd.openxmlformats-officedocument.theme+xml"/>
  <Override PartName="/ppt/slideLayouts/slideLayout17.xml" ContentType="application/vnd.openxmlformats-officedocument.presentationml.slideLayout+xml"/>
  <Override PartName="/ppt/theme/theme14.xml" ContentType="application/vnd.openxmlformats-officedocument.theme+xml"/>
  <Override PartName="/ppt/slideLayouts/slideLayout18.xml" ContentType="application/vnd.openxmlformats-officedocument.presentationml.slideLayout+xml"/>
  <Override PartName="/ppt/theme/theme15.xml" ContentType="application/vnd.openxmlformats-officedocument.theme+xml"/>
  <Override PartName="/ppt/slideLayouts/slideLayout19.xml" ContentType="application/vnd.openxmlformats-officedocument.presentationml.slideLayout+xml"/>
  <Override PartName="/ppt/theme/theme16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  <p:sldMasterId id="2147483656" r:id="rId3"/>
    <p:sldMasterId id="2147483654" r:id="rId4"/>
    <p:sldMasterId id="2147483658" r:id="rId5"/>
    <p:sldMasterId id="2147483660" r:id="rId6"/>
    <p:sldMasterId id="2147483662" r:id="rId7"/>
    <p:sldMasterId id="2147483664" r:id="rId8"/>
    <p:sldMasterId id="2147483666" r:id="rId9"/>
    <p:sldMasterId id="2147483668" r:id="rId10"/>
    <p:sldMasterId id="2147483670" r:id="rId11"/>
    <p:sldMasterId id="2147483672" r:id="rId12"/>
    <p:sldMasterId id="2147483674" r:id="rId13"/>
    <p:sldMasterId id="2147483678" r:id="rId14"/>
    <p:sldMasterId id="2147483676" r:id="rId15"/>
    <p:sldMasterId id="2147483680" r:id="rId16"/>
    <p:sldMasterId id="2147483711" r:id="rId17"/>
  </p:sldMasterIdLst>
  <p:notesMasterIdLst>
    <p:notesMasterId r:id="rId37"/>
  </p:notesMasterIdLst>
  <p:sldIdLst>
    <p:sldId id="348" r:id="rId18"/>
    <p:sldId id="340" r:id="rId19"/>
    <p:sldId id="322" r:id="rId20"/>
    <p:sldId id="306" r:id="rId21"/>
    <p:sldId id="308" r:id="rId22"/>
    <p:sldId id="357" r:id="rId23"/>
    <p:sldId id="349" r:id="rId24"/>
    <p:sldId id="350" r:id="rId25"/>
    <p:sldId id="358" r:id="rId26"/>
    <p:sldId id="351" r:id="rId27"/>
    <p:sldId id="352" r:id="rId28"/>
    <p:sldId id="359" r:id="rId29"/>
    <p:sldId id="353" r:id="rId30"/>
    <p:sldId id="355" r:id="rId31"/>
    <p:sldId id="354" r:id="rId32"/>
    <p:sldId id="360" r:id="rId33"/>
    <p:sldId id="356" r:id="rId34"/>
    <p:sldId id="321" r:id="rId35"/>
    <p:sldId id="36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100"/>
    <a:srgbClr val="222C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0244" autoAdjust="0"/>
  </p:normalViewPr>
  <p:slideViewPr>
    <p:cSldViewPr snapToGrid="0" snapToObjects="1">
      <p:cViewPr>
        <p:scale>
          <a:sx n="122" d="100"/>
          <a:sy n="122" d="100"/>
        </p:scale>
        <p:origin x="104" y="-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viewProps" Target="viewProps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8E670-59E9-7040-86C6-47E90554D0F7}" type="datetimeFigureOut">
              <a:rPr lang="en-US" smtClean="0"/>
              <a:t>1/5/20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84223-1D8D-DB4E-80E4-3985798CD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9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5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98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Response Normalization layer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limit the unbounded activation from increasing the output layer values, normalization is used just before the activation function. 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Besides,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reason for using LRN was to encourage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lateral inhibition to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carry out local contrast enhancement so that locally maximum pixels value are used as excitation for next layers.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48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augmentation is used to make each class have at least 1000 instances.</a:t>
            </a:r>
          </a:p>
          <a:p>
            <a:r>
              <a:rPr lang="ja-JP" altLang="en-US"/>
              <a:t>原因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6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Recall is the ratio of correctly detecting the traffic-signs to the number of all traffic-signs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Recall = TP/TP+FN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Precision is the ratio of correctly predicted positive observations to the total predicted positive observations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Precision = TP/TP+FP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91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average recall for all 10000 proposals for those three approaches is under 0.7. </a:t>
            </a:r>
          </a:p>
          <a:p>
            <a:r>
              <a:rPr lang="en-US" dirty="0"/>
              <a:t>This indicates that object proposal approaches are not suitable for locating small objects in large images</a:t>
            </a:r>
          </a:p>
          <a:p>
            <a:r>
              <a:rPr lang="ja-JP" altLang="en-US"/>
              <a:t>加一页</a:t>
            </a:r>
            <a:r>
              <a:rPr lang="zh-CN" altLang="en-US" dirty="0"/>
              <a:t> </a:t>
            </a:r>
            <a:r>
              <a:rPr lang="ja-JP" altLang="en-US"/>
              <a:t>列出结果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84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clearly indicates that our approach outperforms R-CNN, especially when traffic signs are small.</a:t>
            </a:r>
          </a:p>
          <a:p>
            <a:r>
              <a:rPr lang="ja-JP" altLang="en-US"/>
              <a:t>解释清楚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ja-JP" dirty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95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2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743518"/>
            <a:ext cx="11814048" cy="571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222C4B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OPTIONAL PRESENTATION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77825" y="3503864"/>
            <a:ext cx="11814175" cy="4540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</a:lstStyle>
          <a:p>
            <a:r>
              <a:rPr lang="en-US" b="1" i="0" cap="all" dirty="0"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699618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299803" y="6325849"/>
            <a:ext cx="46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90144" y="1221391"/>
            <a:ext cx="1141133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30561" y="2779776"/>
            <a:ext cx="268224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412801" y="2779776"/>
            <a:ext cx="268224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05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06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07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08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74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299803" y="6325849"/>
            <a:ext cx="46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90144" y="1221391"/>
            <a:ext cx="1141133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838071" y="2420938"/>
            <a:ext cx="4051300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88151" y="2420938"/>
            <a:ext cx="4051300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60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10995200" y="5661233"/>
            <a:ext cx="1196800" cy="1196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1" name="Shape 11"/>
          <p:cNvSpPr/>
          <p:nvPr/>
        </p:nvSpPr>
        <p:spPr>
          <a:xfrm flipH="1">
            <a:off x="10995200" y="5661167"/>
            <a:ext cx="1196800" cy="11968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520700" y="2425700"/>
            <a:ext cx="10962800" cy="1244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520700" y="3718840"/>
            <a:ext cx="10962800" cy="57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1814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ierarc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299803" y="6325849"/>
            <a:ext cx="46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90144" y="1221391"/>
            <a:ext cx="11411331" cy="4732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3547871" y="2597277"/>
            <a:ext cx="5095875" cy="2230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7198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299803" y="6325849"/>
            <a:ext cx="46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90144" y="831247"/>
            <a:ext cx="11411331" cy="4732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15" name="Table Placeholder 13"/>
          <p:cNvSpPr>
            <a:spLocks noGrp="1"/>
          </p:cNvSpPr>
          <p:nvPr>
            <p:ph type="tbl" sz="quarter" idx="11"/>
          </p:nvPr>
        </p:nvSpPr>
        <p:spPr>
          <a:xfrm>
            <a:off x="2032000" y="1851438"/>
            <a:ext cx="8127999" cy="33375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45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1792288" y="6132513"/>
            <a:ext cx="9826625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/>
              <a:t>Entity name / date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792287" y="2267713"/>
            <a:ext cx="9826625" cy="2645664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</a:lstStyle>
          <a:p>
            <a:pPr lvl="0"/>
            <a:r>
              <a:rPr lang="en-US" dirty="0"/>
              <a:t>Item 01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02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03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04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05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06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07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08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288" y="736600"/>
            <a:ext cx="9826625" cy="8361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24412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08192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299803" y="6325849"/>
            <a:ext cx="46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084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0864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99803" y="6325849"/>
            <a:ext cx="46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6077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2022" y="854673"/>
            <a:ext cx="8767956" cy="4377128"/>
          </a:xfrm>
          <a:prstGeom prst="rect">
            <a:avLst/>
          </a:prstGeom>
        </p:spPr>
      </p:pic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03294" y="5627124"/>
            <a:ext cx="2682240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603294" y="5899509"/>
            <a:ext cx="8876684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1666387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712022" y="839450"/>
            <a:ext cx="8767956" cy="437712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03294" y="5627124"/>
            <a:ext cx="2682240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603294" y="5899509"/>
            <a:ext cx="8876684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849337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743518"/>
            <a:ext cx="11814048" cy="571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OPTIONAL PRESENTATION TITLE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77825" y="3503864"/>
            <a:ext cx="11814175" cy="4540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</a:lstStyle>
          <a:p>
            <a:r>
              <a:rPr lang="en-US" b="1" i="0" cap="all" dirty="0"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529878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511087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747875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692446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511280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26995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32331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166635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018409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59990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72299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3130917"/>
            <a:ext cx="11814175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771025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883664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1792288" y="6132513"/>
            <a:ext cx="9826625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/>
              <a:t>Entity name / date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792287" y="2267713"/>
            <a:ext cx="9826625" cy="2645664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</a:lstStyle>
          <a:p>
            <a:pPr lvl="0"/>
            <a:r>
              <a:rPr lang="en-US" dirty="0"/>
              <a:t>Item 01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02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03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04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05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06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07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08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288" y="736600"/>
            <a:ext cx="9826625" cy="8361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252005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3130917"/>
            <a:ext cx="11814175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003932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1792288" y="6132513"/>
            <a:ext cx="9826625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/>
              <a:t>Entity name / date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792287" y="2267713"/>
            <a:ext cx="9826625" cy="2645664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</a:lstStyle>
          <a:p>
            <a:pPr lvl="0"/>
            <a:r>
              <a:rPr lang="en-US" dirty="0"/>
              <a:t>Item 01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02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03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04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05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06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07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08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288" y="736600"/>
            <a:ext cx="9826625" cy="8361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1737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315581"/>
            <a:ext cx="11436223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“A short statement or quote HERE”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7952" y="4181012"/>
            <a:ext cx="11436223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1446273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299803" y="6325849"/>
            <a:ext cx="46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619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10995200" y="5661233"/>
            <a:ext cx="1196800" cy="1196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1" name="Shape 11"/>
          <p:cNvSpPr/>
          <p:nvPr/>
        </p:nvSpPr>
        <p:spPr>
          <a:xfrm flipH="1">
            <a:off x="10995200" y="5661167"/>
            <a:ext cx="1196800" cy="11968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520700" y="2425700"/>
            <a:ext cx="10962800" cy="1244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520700" y="3718840"/>
            <a:ext cx="10962800" cy="57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3339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299803" y="6325849"/>
            <a:ext cx="46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90144" y="1221391"/>
            <a:ext cx="1141133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30561" y="2779776"/>
            <a:ext cx="268224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927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7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8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9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466" y="5408343"/>
            <a:ext cx="5746163" cy="44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53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5905928" y="571927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64" y="6367653"/>
            <a:ext cx="3070192" cy="2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78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3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5905928" y="571927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64" y="6367653"/>
            <a:ext cx="3070192" cy="2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15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5905928" y="571927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64" y="6367653"/>
            <a:ext cx="3070192" cy="2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53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5899485" y="578371"/>
            <a:ext cx="393030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 rot="5400000">
            <a:off x="5899485" y="198226"/>
            <a:ext cx="393030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64" y="6367653"/>
            <a:ext cx="3070192" cy="2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8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5400000">
            <a:off x="5899485" y="578371"/>
            <a:ext cx="393030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5899485" y="198226"/>
            <a:ext cx="393030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64" y="6367653"/>
            <a:ext cx="3070192" cy="2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2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38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419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57CB0A-83FA-4CE0-8E17-0B278D97D6E1}"/>
              </a:ext>
            </a:extLst>
          </p:cNvPr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D73C7B-B17E-4514-91EB-8B8B68BD2FAC}"/>
              </a:ext>
            </a:extLst>
          </p:cNvPr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F2C0C3-2417-4386-84C4-6429E277DCF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4F6B4E-98B6-4DDE-824B-DDF50A842942}"/>
              </a:ext>
            </a:extLst>
          </p:cNvPr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74CB0E-B01B-4258-BE80-823D6C2DE444}"/>
              </a:ext>
            </a:extLst>
          </p:cNvPr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C0ED54-6F88-480B-ABC2-9E91195A9BDA}"/>
              </a:ext>
            </a:extLst>
          </p:cNvPr>
          <p:cNvSpPr/>
          <p:nvPr userDrawn="1"/>
        </p:nvSpPr>
        <p:spPr>
          <a:xfrm rot="5400000">
            <a:off x="5905928" y="571927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08A45F-7DF5-4969-8EC5-1F7A1E24B96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64" y="6367653"/>
            <a:ext cx="3070192" cy="2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40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466" y="5408343"/>
            <a:ext cx="5746163" cy="44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0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4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87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763774" y="5951020"/>
            <a:ext cx="20604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415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06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 rot="5400000">
            <a:off x="5905928" y="571927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64" y="6367653"/>
            <a:ext cx="3070192" cy="2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00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2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 rot="5400000">
            <a:off x="5905928" y="571927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64" y="6367653"/>
            <a:ext cx="3070192" cy="2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91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5905928" y="571927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64" y="6367653"/>
            <a:ext cx="3070192" cy="2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10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F63B58-B235-40FF-A093-6B6500474E57}"/>
              </a:ext>
            </a:extLst>
          </p:cNvPr>
          <p:cNvSpPr txBox="1">
            <a:spLocks/>
          </p:cNvSpPr>
          <p:nvPr/>
        </p:nvSpPr>
        <p:spPr>
          <a:xfrm>
            <a:off x="1172234" y="2091151"/>
            <a:ext cx="10886968" cy="8361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>
                <a:solidFill>
                  <a:schemeClr val="tx1"/>
                </a:solidFill>
              </a:rPr>
              <a:t>Traffic-Sign Detection and Classification in the Wild</a:t>
            </a:r>
            <a:endParaRPr lang="en-US" b="0" u="none" cap="none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86840B-1405-4372-9F6C-193F112E99C9}"/>
              </a:ext>
            </a:extLst>
          </p:cNvPr>
          <p:cNvSpPr/>
          <p:nvPr/>
        </p:nvSpPr>
        <p:spPr>
          <a:xfrm>
            <a:off x="1172234" y="3429000"/>
            <a:ext cx="932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Zhu, </a:t>
            </a:r>
            <a:r>
              <a:rPr lang="en-US" dirty="0" err="1"/>
              <a:t>Zhe</a:t>
            </a:r>
            <a:r>
              <a:rPr lang="en-US" dirty="0"/>
              <a:t>, Dun Liang, Songhai Zhang, </a:t>
            </a:r>
            <a:r>
              <a:rPr lang="en-US" dirty="0" err="1"/>
              <a:t>Xiaolei</a:t>
            </a:r>
            <a:r>
              <a:rPr lang="en-US" dirty="0"/>
              <a:t> Huang, </a:t>
            </a:r>
            <a:r>
              <a:rPr lang="en-US" dirty="0" err="1"/>
              <a:t>Baoli</a:t>
            </a:r>
            <a:r>
              <a:rPr lang="en-US" dirty="0"/>
              <a:t> Li, and </a:t>
            </a:r>
            <a:r>
              <a:rPr lang="en-US" dirty="0" err="1"/>
              <a:t>Shimin</a:t>
            </a:r>
            <a:r>
              <a:rPr lang="en-US" dirty="0"/>
              <a:t> Hu.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E4FF97-1CC1-4352-9E08-E2BB4A120C70}"/>
              </a:ext>
            </a:extLst>
          </p:cNvPr>
          <p:cNvSpPr/>
          <p:nvPr/>
        </p:nvSpPr>
        <p:spPr>
          <a:xfrm>
            <a:off x="1172234" y="3902678"/>
            <a:ext cx="6454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2016 IEEE Conference on Computer Vision and Pattern Recognition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272E1-CA7B-2846-88C5-82B273621621}"/>
              </a:ext>
            </a:extLst>
          </p:cNvPr>
          <p:cNvSpPr/>
          <p:nvPr/>
        </p:nvSpPr>
        <p:spPr>
          <a:xfrm>
            <a:off x="1172234" y="4582467"/>
            <a:ext cx="8116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Reviewed and presented by </a:t>
            </a:r>
            <a:r>
              <a:rPr lang="en-US" sz="2400" dirty="0" err="1"/>
              <a:t>Jingyun</a:t>
            </a:r>
            <a:r>
              <a:rPr lang="en-US" sz="2400" dirty="0"/>
              <a:t> Ning (jn2ne@virginia.edu)</a:t>
            </a:r>
          </a:p>
        </p:txBody>
      </p:sp>
    </p:spTree>
    <p:extLst>
      <p:ext uri="{BB962C8B-B14F-4D97-AF65-F5344CB8AC3E}">
        <p14:creationId xmlns:p14="http://schemas.microsoft.com/office/powerpoint/2010/main" val="1529146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E15B51F-AC56-436A-99FC-858D019D16F0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>
                <a:solidFill>
                  <a:schemeClr val="tx1"/>
                </a:solidFill>
              </a:rPr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1121C-96D0-48BB-A090-DD3DDAF7DAFC}"/>
              </a:ext>
            </a:extLst>
          </p:cNvPr>
          <p:cNvSpPr txBox="1"/>
          <p:nvPr/>
        </p:nvSpPr>
        <p:spPr>
          <a:xfrm>
            <a:off x="1792288" y="1811526"/>
            <a:ext cx="66839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Network A: Detection only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F0BD9-9226-4CA3-8BDF-7BDD26C47FF3}"/>
              </a:ext>
            </a:extLst>
          </p:cNvPr>
          <p:cNvSpPr txBox="1"/>
          <p:nvPr/>
        </p:nvSpPr>
        <p:spPr>
          <a:xfrm>
            <a:off x="1792288" y="2310253"/>
            <a:ext cx="91805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Network B: Simultaneous detection and 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E0AABD-9975-4E73-890B-FF10CC7D2D39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45E77B-867D-40E8-9731-7E1FD9F70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88" y="2774479"/>
            <a:ext cx="6662400" cy="2433916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4474C44-E443-4B1A-867F-65763617A095}"/>
              </a:ext>
            </a:extLst>
          </p:cNvPr>
          <p:cNvSpPr/>
          <p:nvPr/>
        </p:nvSpPr>
        <p:spPr>
          <a:xfrm>
            <a:off x="6969919" y="4196629"/>
            <a:ext cx="1651000" cy="609600"/>
          </a:xfrm>
          <a:custGeom>
            <a:avLst/>
            <a:gdLst>
              <a:gd name="connsiteX0" fmla="*/ 0 w 1651000"/>
              <a:gd name="connsiteY0" fmla="*/ 0 h 609600"/>
              <a:gd name="connsiteX1" fmla="*/ 6350 w 1651000"/>
              <a:gd name="connsiteY1" fmla="*/ 469900 h 609600"/>
              <a:gd name="connsiteX2" fmla="*/ 12700 w 1651000"/>
              <a:gd name="connsiteY2" fmla="*/ 609600 h 609600"/>
              <a:gd name="connsiteX3" fmla="*/ 1651000 w 1651000"/>
              <a:gd name="connsiteY3" fmla="*/ 596900 h 609600"/>
              <a:gd name="connsiteX4" fmla="*/ 1593850 w 1651000"/>
              <a:gd name="connsiteY4" fmla="*/ 63500 h 609600"/>
              <a:gd name="connsiteX5" fmla="*/ 139700 w 1651000"/>
              <a:gd name="connsiteY5" fmla="*/ 107950 h 609600"/>
              <a:gd name="connsiteX6" fmla="*/ 0 w 1651000"/>
              <a:gd name="connsiteY6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1000" h="609600">
                <a:moveTo>
                  <a:pt x="0" y="0"/>
                </a:moveTo>
                <a:cubicBezTo>
                  <a:pt x="2117" y="156633"/>
                  <a:pt x="4233" y="313267"/>
                  <a:pt x="6350" y="469900"/>
                </a:cubicBezTo>
                <a:lnTo>
                  <a:pt x="12700" y="609600"/>
                </a:lnTo>
                <a:lnTo>
                  <a:pt x="1651000" y="596900"/>
                </a:lnTo>
                <a:lnTo>
                  <a:pt x="1593850" y="63500"/>
                </a:lnTo>
                <a:lnTo>
                  <a:pt x="139700" y="1079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D6F76E0-49D1-42CE-AF60-B8744FED181D}"/>
              </a:ext>
            </a:extLst>
          </p:cNvPr>
          <p:cNvSpPr/>
          <p:nvPr/>
        </p:nvSpPr>
        <p:spPr>
          <a:xfrm>
            <a:off x="7110314" y="4196629"/>
            <a:ext cx="1528170" cy="791153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393F5B9-72A8-49E5-9F16-5FE66555471E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>
                <a:solidFill>
                  <a:schemeClr val="tx1"/>
                </a:solidFill>
              </a:rPr>
              <a:t>Training Procedure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7BDD393-B9DB-4302-9852-F43840261115}"/>
              </a:ext>
            </a:extLst>
          </p:cNvPr>
          <p:cNvSpPr txBox="1">
            <a:spLocks/>
          </p:cNvSpPr>
          <p:nvPr/>
        </p:nvSpPr>
        <p:spPr>
          <a:xfrm>
            <a:off x="952499" y="1766182"/>
            <a:ext cx="9915525" cy="4044248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Ignore classes with fewer than 100 instances</a:t>
            </a:r>
          </a:p>
          <a:p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Use data augmentation to make CNNs have better generalization capability.</a:t>
            </a:r>
          </a:p>
          <a:p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Images without traffic-signs are blended into training set.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E094AC-C4B2-421A-975D-6331367BB255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80433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AE49B5-2463-DD40-939B-71EA6348496A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1056470-DCA0-4742-8D31-F4ED38F9EB97}"/>
              </a:ext>
            </a:extLst>
          </p:cNvPr>
          <p:cNvSpPr txBox="1">
            <a:spLocks/>
          </p:cNvSpPr>
          <p:nvPr/>
        </p:nvSpPr>
        <p:spPr>
          <a:xfrm>
            <a:off x="1612800" y="488336"/>
            <a:ext cx="9093600" cy="4476109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 algn="ctr">
              <a:lnSpc>
                <a:spcPct val="150000"/>
              </a:lnSpc>
              <a:buNone/>
            </a:pPr>
            <a:r>
              <a:rPr lang="en-US" sz="3600" b="0" cap="none" dirty="0">
                <a:solidFill>
                  <a:schemeClr val="tx1"/>
                </a:solidFill>
                <a:latin typeface="+mn-lt"/>
              </a:rPr>
              <a:t>Outline</a:t>
            </a:r>
          </a:p>
          <a:p>
            <a:pPr marL="1143000" lvl="2">
              <a:lnSpc>
                <a:spcPct val="10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</a:rPr>
              <a:t>Problem Statement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  <a:latin typeface="+mn-lt"/>
              </a:rPr>
              <a:t>Contributions</a:t>
            </a:r>
          </a:p>
          <a:p>
            <a:pPr marL="1143000" lvl="2">
              <a:lnSpc>
                <a:spcPct val="10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Dataset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  <a:latin typeface="+mn-lt"/>
              </a:rPr>
              <a:t>Data Collection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  <a:latin typeface="+mn-lt"/>
              </a:rPr>
              <a:t>Data Annotation</a:t>
            </a:r>
          </a:p>
          <a:p>
            <a:pPr marL="1143000" lvl="2">
              <a:lnSpc>
                <a:spcPct val="10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Neural Networks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  <a:latin typeface="+mn-lt"/>
              </a:rPr>
              <a:t>Architecture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  <a:latin typeface="+mn-lt"/>
              </a:rPr>
              <a:t>Training Procedure</a:t>
            </a:r>
          </a:p>
          <a:p>
            <a:pPr marL="1143000" lvl="2">
              <a:lnSpc>
                <a:spcPct val="100000"/>
              </a:lnSpc>
            </a:pPr>
            <a:r>
              <a:rPr lang="en-US" sz="2400" cap="none" dirty="0">
                <a:solidFill>
                  <a:schemeClr val="tx1"/>
                </a:solidFill>
                <a:latin typeface="+mn-lt"/>
              </a:rPr>
              <a:t>Evaluation</a:t>
            </a:r>
          </a:p>
          <a:p>
            <a:pPr marL="1143000" lvl="2">
              <a:lnSpc>
                <a:spcPct val="10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3598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FC007A3-104F-4896-A054-FEBB074388DD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>
                <a:solidFill>
                  <a:schemeClr val="tx1"/>
                </a:solidFill>
              </a:rPr>
              <a:t>Experiment Setup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523D2267-4DDE-428B-AC01-BA8A59B80E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8421" y="1766181"/>
                <a:ext cx="9931079" cy="4044248"/>
              </a:xfrm>
              <a:prstGeom prst="rect">
                <a:avLst/>
              </a:prstGeom>
            </p:spPr>
            <p:txBody>
              <a:bodyPr/>
              <a:lstStyle>
                <a:lvl1pPr marL="457200" marR="0" indent="-457200" algn="l" defTabSz="914400" rtl="0" eaLnBrk="1" fontAlgn="auto" latinLnBrk="0" hangingPunct="1">
                  <a:lnSpc>
                    <a:spcPct val="14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 sz="1400" b="1" i="0" kern="1200" cap="all" baseline="0">
                    <a:solidFill>
                      <a:schemeClr val="bg1"/>
                    </a:solidFill>
                    <a:latin typeface="ITC Franklin Gothic Std Heavy" charset="0"/>
                    <a:ea typeface="ITC Franklin Gothic Std Heavy" charset="0"/>
                    <a:cs typeface="ITC Franklin Gothic Std Heavy" charset="0"/>
                  </a:defRPr>
                </a:lvl1pPr>
                <a:lvl2pPr marL="8001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500" b="1" i="0" kern="1200" cap="all" baseline="0">
                    <a:solidFill>
                      <a:schemeClr val="bg1"/>
                    </a:solidFill>
                    <a:latin typeface="ITC Franklin Gothic Std Demi" charset="0"/>
                    <a:ea typeface="ITC Franklin Gothic Std Demi" charset="0"/>
                    <a:cs typeface="ITC Franklin Gothic Std Demi" charset="0"/>
                  </a:defRPr>
                </a:lvl2pPr>
                <a:lvl3pPr marL="12573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500" b="1" i="0" kern="1200" cap="all" baseline="0">
                    <a:solidFill>
                      <a:schemeClr val="bg1"/>
                    </a:solidFill>
                    <a:latin typeface="ITC Franklin Gothic Std Demi" charset="0"/>
                    <a:ea typeface="ITC Franklin Gothic Std Demi" charset="0"/>
                    <a:cs typeface="ITC Franklin Gothic Std Demi" charset="0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500" b="1" i="0" kern="1200" cap="all" baseline="0">
                    <a:solidFill>
                      <a:schemeClr val="bg1"/>
                    </a:solidFill>
                    <a:latin typeface="ITC Franklin Gothic Std Demi" charset="0"/>
                    <a:ea typeface="ITC Franklin Gothic Std Demi" charset="0"/>
                    <a:cs typeface="ITC Franklin Gothic Std Demi" charset="0"/>
                  </a:defRPr>
                </a:lvl4pPr>
                <a:lvl5pPr marL="21145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500" b="1" i="0" kern="1200" cap="all" baseline="0">
                    <a:solidFill>
                      <a:schemeClr val="bg1"/>
                    </a:solidFill>
                    <a:latin typeface="ITC Franklin Gothic Std Demi" charset="0"/>
                    <a:ea typeface="ITC Franklin Gothic Std Demi" charset="0"/>
                    <a:cs typeface="ITC Franklin Gothic Std Dem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b="0" cap="none" dirty="0">
                    <a:solidFill>
                      <a:schemeClr val="tx1"/>
                    </a:solidFill>
                    <a:latin typeface="+mn-lt"/>
                  </a:rPr>
                  <a:t>Evaluation metrics: Recall &amp; Accuracy</a:t>
                </a:r>
              </a:p>
              <a:p>
                <a:endParaRPr lang="en-US" sz="2600" b="0" cap="none" dirty="0">
                  <a:solidFill>
                    <a:schemeClr val="tx1"/>
                  </a:solidFill>
                  <a:latin typeface="+mn-lt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sz="2400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</m:num>
                        <m:den>
                          <m:r>
                            <a:rPr lang="en-US" sz="2400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sz="2400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𝑃𝑜𝑠𝑖𝑣𝑡𝑖𝑣𝑒</m:t>
                          </m:r>
                          <m:r>
                            <a:rPr lang="en-US" sz="2400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sz="2400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𝑁𝑒𝑔𝑎𝑡𝑖𝑣𝑒</m:t>
                          </m:r>
                        </m:den>
                      </m:f>
                    </m:oMath>
                  </m:oMathPara>
                </a14:m>
                <a:endParaRPr lang="en-US" sz="2400" b="0" cap="none" dirty="0">
                  <a:solidFill>
                    <a:schemeClr val="tx1"/>
                  </a:solidFill>
                  <a:latin typeface="+mn-lt"/>
                </a:endParaRPr>
              </a:p>
              <a:p>
                <a:pPr marL="457200" lvl="1" indent="0">
                  <a:buNone/>
                </a:pPr>
                <a:endParaRPr lang="en-US" sz="2400" b="0" cap="none" dirty="0">
                  <a:solidFill>
                    <a:schemeClr val="tx1"/>
                  </a:solidFill>
                  <a:latin typeface="+mn-lt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400" b="0" i="1" cap="none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cap="non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sz="2400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𝑃𝑜𝑠𝑖𝑡𝑣𝑖𝑒</m:t>
                          </m:r>
                          <m:r>
                            <a:rPr lang="en-US" sz="2400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sz="2400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𝑁𝑒𝑔𝑎𝑡𝑖𝑣𝑒</m:t>
                          </m:r>
                        </m:num>
                        <m:den>
                          <m:r>
                            <a:rPr lang="en-US" sz="2400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𝐷𝑎𝑡𝑎𝑠𝑒𝑡</m:t>
                          </m:r>
                        </m:den>
                      </m:f>
                    </m:oMath>
                  </m:oMathPara>
                </a14:m>
                <a:endParaRPr lang="en-US" sz="2400" b="0" cap="none" dirty="0">
                  <a:solidFill>
                    <a:schemeClr val="tx1"/>
                  </a:solidFill>
                  <a:latin typeface="+mn-lt"/>
                </a:endParaRPr>
              </a:p>
              <a:p>
                <a:pPr lvl="1"/>
                <a:endParaRPr lang="en-US" sz="2600" b="0" cap="none" dirty="0">
                  <a:solidFill>
                    <a:schemeClr val="tx1"/>
                  </a:solidFill>
                  <a:latin typeface="+mn-lt"/>
                </a:endParaRPr>
              </a:p>
              <a:p>
                <a:pPr lvl="1"/>
                <a:endParaRPr lang="en-US" sz="2600" b="0" cap="none" dirty="0">
                  <a:solidFill>
                    <a:schemeClr val="tx1"/>
                  </a:solidFill>
                  <a:latin typeface="+mn-lt"/>
                </a:endParaRPr>
              </a:p>
              <a:p>
                <a:pPr lvl="1"/>
                <a:endParaRPr lang="en-US" sz="2600" b="0" cap="none" dirty="0">
                  <a:solidFill>
                    <a:schemeClr val="tx1"/>
                  </a:solidFill>
                  <a:latin typeface="+mn-lt"/>
                </a:endParaRPr>
              </a:p>
              <a:p>
                <a:pPr lvl="2"/>
                <a:endParaRPr lang="en-US" sz="2600" b="0" cap="none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endParaRPr lang="en-US" sz="2600" b="0" cap="none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endParaRPr lang="en-US" sz="2600" b="0" cap="none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600" b="0" cap="none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523D2267-4DDE-428B-AC01-BA8A59B8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421" y="1766181"/>
                <a:ext cx="9931079" cy="4044248"/>
              </a:xfrm>
              <a:prstGeom prst="rect">
                <a:avLst/>
              </a:prstGeom>
              <a:blipFill>
                <a:blip r:embed="rId3"/>
                <a:stretch>
                  <a:fillRect l="-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A6CB69-D40F-4944-AFCB-E4D589F00B2D}"/>
              </a:ext>
            </a:extLst>
          </p:cNvPr>
          <p:cNvSpPr txBox="1"/>
          <p:nvPr/>
        </p:nvSpPr>
        <p:spPr>
          <a:xfrm>
            <a:off x="10868025" y="5656541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5989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CA39F92-C677-4AE5-A933-E70372F34B38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>
                <a:solidFill>
                  <a:schemeClr val="tx1"/>
                </a:solidFill>
              </a:rPr>
              <a:t>Detection Performance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285ED30-B37B-478A-A35F-4DA0426FBA4D}"/>
              </a:ext>
            </a:extLst>
          </p:cNvPr>
          <p:cNvSpPr txBox="1">
            <a:spLocks/>
          </p:cNvSpPr>
          <p:nvPr/>
        </p:nvSpPr>
        <p:spPr>
          <a:xfrm>
            <a:off x="952500" y="1786540"/>
            <a:ext cx="11528385" cy="4044248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0" cap="none" dirty="0">
                <a:solidFill>
                  <a:schemeClr val="tx1"/>
                </a:solidFill>
              </a:rPr>
              <a:t>Traffic-signs are divided into 3 categories </a:t>
            </a:r>
            <a:r>
              <a:rPr lang="en-US" altLang="zh-CN" sz="2600" b="0" cap="none" dirty="0">
                <a:solidFill>
                  <a:schemeClr val="tx1"/>
                </a:solidFill>
              </a:rPr>
              <a:t>based on their sizes</a:t>
            </a:r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Performance of other state-of-</a:t>
            </a:r>
            <a:r>
              <a:rPr lang="en-US" altLang="zh-CN" sz="2600" b="0" cap="none" dirty="0">
                <a:solidFill>
                  <a:schemeClr val="tx1"/>
                </a:solidFill>
                <a:latin typeface="+mn-lt"/>
              </a:rPr>
              <a:t>the-</a:t>
            </a: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art methods on new benchmark</a:t>
            </a:r>
          </a:p>
          <a:p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lvl="1"/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lvl="1"/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lvl="1"/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lvl="2"/>
            <a:endParaRPr lang="en-US" sz="2600" b="0" cap="none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2600" b="0" cap="none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2600" b="0" cap="none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sz="2600" b="0" cap="none" dirty="0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9C4DB-DF89-4340-ACD2-2F0A8B89D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117" y="3170220"/>
            <a:ext cx="9779908" cy="2660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AD802D-5A14-4FAA-A13B-5034A8283488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13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3267FB-62DF-3F4D-98F3-32DB26596D0F}"/>
              </a:ext>
            </a:extLst>
          </p:cNvPr>
          <p:cNvSpPr txBox="1">
            <a:spLocks/>
          </p:cNvSpPr>
          <p:nvPr/>
        </p:nvSpPr>
        <p:spPr>
          <a:xfrm>
            <a:off x="952500" y="3654776"/>
            <a:ext cx="9915525" cy="2660568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Performance of network 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84% accuracy and 94% recall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600" b="0" cap="none" dirty="0">
                <a:solidFill>
                  <a:schemeClr val="tx1"/>
                </a:solidFill>
                <a:latin typeface="+mn-lt"/>
              </a:rPr>
              <a:t>Successfully identify images contained no traffic-signs.</a:t>
            </a:r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lvl="1"/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lvl="1"/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lvl="1"/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lvl="2"/>
            <a:endParaRPr lang="en-US" sz="2600" b="0" cap="none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2600" b="0" cap="none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2600" b="0" cap="none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sz="2600" b="0" cap="none" dirty="0">
                <a:solidFill>
                  <a:schemeClr val="tx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766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022E-16 L -0.00091 -0.2284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143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CBB5DE6-7A3F-421A-905B-77470309B60F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>
                <a:solidFill>
                  <a:schemeClr val="tx1"/>
                </a:solidFill>
              </a:rPr>
              <a:t>Simultaneous Detection and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EA62C5-5A22-4E59-95A1-472AED4EB9DB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14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5E313CB-791C-4896-ABBD-855EBD652158}"/>
              </a:ext>
            </a:extLst>
          </p:cNvPr>
          <p:cNvSpPr txBox="1">
            <a:spLocks/>
          </p:cNvSpPr>
          <p:nvPr/>
        </p:nvSpPr>
        <p:spPr>
          <a:xfrm>
            <a:off x="1792288" y="1940429"/>
            <a:ext cx="7969524" cy="4044248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Compare results of Network B with Fast R-CNN</a:t>
            </a:r>
          </a:p>
          <a:p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lvl="1"/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lvl="1"/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lvl="1"/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lvl="2"/>
            <a:endParaRPr lang="en-US" sz="2600" b="0" cap="none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2600" b="0" cap="none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2600" b="0" cap="none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sz="2600" b="0" cap="none" dirty="0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A8D173-D31B-434B-8E92-41D3AEA71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312" y="2911794"/>
            <a:ext cx="7683500" cy="242433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88218A9-F6E4-4BC4-9516-99F394CC8AF2}"/>
              </a:ext>
            </a:extLst>
          </p:cNvPr>
          <p:cNvSpPr/>
          <p:nvPr/>
        </p:nvSpPr>
        <p:spPr>
          <a:xfrm>
            <a:off x="3254943" y="4528896"/>
            <a:ext cx="80963" cy="93132"/>
          </a:xfrm>
          <a:prstGeom prst="ellipse">
            <a:avLst/>
          </a:prstGeom>
          <a:solidFill>
            <a:srgbClr val="E47100"/>
          </a:solidFill>
          <a:ln>
            <a:solidFill>
              <a:srgbClr val="E4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0B5512-6B46-4A0E-AA8D-6011C7E660E8}"/>
              </a:ext>
            </a:extLst>
          </p:cNvPr>
          <p:cNvSpPr/>
          <p:nvPr/>
        </p:nvSpPr>
        <p:spPr>
          <a:xfrm>
            <a:off x="5999434" y="3558289"/>
            <a:ext cx="80963" cy="93132"/>
          </a:xfrm>
          <a:prstGeom prst="ellipse">
            <a:avLst/>
          </a:prstGeom>
          <a:solidFill>
            <a:srgbClr val="E47100"/>
          </a:solidFill>
          <a:ln w="19050">
            <a:solidFill>
              <a:srgbClr val="E4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938641-171C-44E5-AA09-50352F396C17}"/>
              </a:ext>
            </a:extLst>
          </p:cNvPr>
          <p:cNvSpPr/>
          <p:nvPr/>
        </p:nvSpPr>
        <p:spPr>
          <a:xfrm>
            <a:off x="8704794" y="3297149"/>
            <a:ext cx="80963" cy="93132"/>
          </a:xfrm>
          <a:prstGeom prst="ellipse">
            <a:avLst/>
          </a:prstGeom>
          <a:solidFill>
            <a:srgbClr val="E47100"/>
          </a:solidFill>
          <a:ln>
            <a:solidFill>
              <a:srgbClr val="E4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0E1C54-45E1-4B2C-ADE5-0E040C8516D9}"/>
              </a:ext>
            </a:extLst>
          </p:cNvPr>
          <p:cNvCxnSpPr>
            <a:cxnSpLocks/>
          </p:cNvCxnSpPr>
          <p:nvPr/>
        </p:nvCxnSpPr>
        <p:spPr>
          <a:xfrm>
            <a:off x="2408511" y="4596893"/>
            <a:ext cx="945357" cy="0"/>
          </a:xfrm>
          <a:prstGeom prst="line">
            <a:avLst/>
          </a:prstGeom>
          <a:ln w="9525" cap="flat" cmpd="sng" algn="ctr">
            <a:solidFill>
              <a:srgbClr val="E471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4DB922-C509-4263-88B8-81A1A2462945}"/>
              </a:ext>
            </a:extLst>
          </p:cNvPr>
          <p:cNvCxnSpPr>
            <a:cxnSpLocks/>
          </p:cNvCxnSpPr>
          <p:nvPr/>
        </p:nvCxnSpPr>
        <p:spPr>
          <a:xfrm>
            <a:off x="3314180" y="4575462"/>
            <a:ext cx="0" cy="520051"/>
          </a:xfrm>
          <a:prstGeom prst="line">
            <a:avLst/>
          </a:prstGeom>
          <a:ln w="9525" cap="flat" cmpd="sng" algn="ctr">
            <a:solidFill>
              <a:srgbClr val="E471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2AC29E-0A83-4149-A1A6-4595299C47C6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6039916" y="3651421"/>
            <a:ext cx="0" cy="1425042"/>
          </a:xfrm>
          <a:prstGeom prst="line">
            <a:avLst/>
          </a:prstGeom>
          <a:ln w="9525" cap="flat" cmpd="sng" algn="ctr">
            <a:solidFill>
              <a:srgbClr val="E471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1F2D9-5CF1-4F81-AD9B-559D44C578F2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5035030" y="3604855"/>
            <a:ext cx="964404" cy="5818"/>
          </a:xfrm>
          <a:prstGeom prst="line">
            <a:avLst/>
          </a:prstGeom>
          <a:ln w="9525" cap="flat" cmpd="sng" algn="ctr">
            <a:solidFill>
              <a:srgbClr val="E471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E2F983-E275-4704-8834-847F72911AA4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8745276" y="3390281"/>
            <a:ext cx="0" cy="1688564"/>
          </a:xfrm>
          <a:prstGeom prst="line">
            <a:avLst/>
          </a:prstGeom>
          <a:ln w="9525" cap="flat" cmpd="sng" algn="ctr">
            <a:solidFill>
              <a:srgbClr val="E471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04AAC02-4127-48CF-9135-DF36107B9E09}"/>
              </a:ext>
            </a:extLst>
          </p:cNvPr>
          <p:cNvCxnSpPr>
            <a:cxnSpLocks/>
            <a:endCxn id="12" idx="6"/>
          </p:cNvCxnSpPr>
          <p:nvPr/>
        </p:nvCxnSpPr>
        <p:spPr>
          <a:xfrm flipV="1">
            <a:off x="7644880" y="3343715"/>
            <a:ext cx="1140877" cy="5818"/>
          </a:xfrm>
          <a:prstGeom prst="line">
            <a:avLst/>
          </a:prstGeom>
          <a:ln w="9525" cap="flat" cmpd="sng" algn="ctr">
            <a:solidFill>
              <a:srgbClr val="E471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F79A5D08-04E2-4FD1-9A72-EAFC90A00D63}"/>
              </a:ext>
            </a:extLst>
          </p:cNvPr>
          <p:cNvSpPr/>
          <p:nvPr/>
        </p:nvSpPr>
        <p:spPr>
          <a:xfrm>
            <a:off x="6837636" y="3178345"/>
            <a:ext cx="80963" cy="9313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9F96644-B754-41C8-AD03-58772CDB46C9}"/>
              </a:ext>
            </a:extLst>
          </p:cNvPr>
          <p:cNvCxnSpPr>
            <a:cxnSpLocks/>
          </p:cNvCxnSpPr>
          <p:nvPr/>
        </p:nvCxnSpPr>
        <p:spPr>
          <a:xfrm>
            <a:off x="6878117" y="3269891"/>
            <a:ext cx="11907" cy="1806572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094F7E-5C61-4809-830B-A3AE9B381032}"/>
              </a:ext>
            </a:extLst>
          </p:cNvPr>
          <p:cNvCxnSpPr>
            <a:cxnSpLocks/>
          </p:cNvCxnSpPr>
          <p:nvPr/>
        </p:nvCxnSpPr>
        <p:spPr>
          <a:xfrm>
            <a:off x="5046937" y="3224911"/>
            <a:ext cx="1843087" cy="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D62AF819-BE0B-443F-BC73-991A7F1084BC}"/>
              </a:ext>
            </a:extLst>
          </p:cNvPr>
          <p:cNvSpPr/>
          <p:nvPr/>
        </p:nvSpPr>
        <p:spPr>
          <a:xfrm>
            <a:off x="9364140" y="3251377"/>
            <a:ext cx="80963" cy="9313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4DBC963-6C6D-4DDD-9855-9DD18B64E048}"/>
              </a:ext>
            </a:extLst>
          </p:cNvPr>
          <p:cNvCxnSpPr>
            <a:cxnSpLocks/>
          </p:cNvCxnSpPr>
          <p:nvPr/>
        </p:nvCxnSpPr>
        <p:spPr>
          <a:xfrm>
            <a:off x="9391524" y="3340124"/>
            <a:ext cx="0" cy="1736339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AA3984F-BBBC-49D2-9D6B-73BB4CC42EF7}"/>
              </a:ext>
            </a:extLst>
          </p:cNvPr>
          <p:cNvCxnSpPr>
            <a:cxnSpLocks/>
            <a:endCxn id="36" idx="6"/>
          </p:cNvCxnSpPr>
          <p:nvPr/>
        </p:nvCxnSpPr>
        <p:spPr>
          <a:xfrm flipV="1">
            <a:off x="7644880" y="3297943"/>
            <a:ext cx="1800223" cy="6878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AD8102D9-E6F9-40C3-8A94-C336199C9ACA}"/>
              </a:ext>
            </a:extLst>
          </p:cNvPr>
          <p:cNvSpPr/>
          <p:nvPr/>
        </p:nvSpPr>
        <p:spPr>
          <a:xfrm>
            <a:off x="4030142" y="3297943"/>
            <a:ext cx="80963" cy="9313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0237740-F210-4D5D-A8CD-A3B41EB9484F}"/>
              </a:ext>
            </a:extLst>
          </p:cNvPr>
          <p:cNvCxnSpPr>
            <a:cxnSpLocks/>
          </p:cNvCxnSpPr>
          <p:nvPr/>
        </p:nvCxnSpPr>
        <p:spPr>
          <a:xfrm>
            <a:off x="4069069" y="3358692"/>
            <a:ext cx="9527" cy="1717771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0C6871C-AFDE-40B7-9ACF-7C1B613982B2}"/>
              </a:ext>
            </a:extLst>
          </p:cNvPr>
          <p:cNvCxnSpPr>
            <a:cxnSpLocks/>
          </p:cNvCxnSpPr>
          <p:nvPr/>
        </p:nvCxnSpPr>
        <p:spPr>
          <a:xfrm>
            <a:off x="2418036" y="3349533"/>
            <a:ext cx="1612106" cy="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1C02121-D417-42BB-B040-7EF01526ACED}"/>
              </a:ext>
            </a:extLst>
          </p:cNvPr>
          <p:cNvSpPr/>
          <p:nvPr/>
        </p:nvSpPr>
        <p:spPr>
          <a:xfrm>
            <a:off x="2771392" y="4145031"/>
            <a:ext cx="782502" cy="3182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/>
              <a:t>(0.45,0.24)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90808-ED40-4FE7-9C13-534AC72D6CF1}"/>
              </a:ext>
            </a:extLst>
          </p:cNvPr>
          <p:cNvSpPr/>
          <p:nvPr/>
        </p:nvSpPr>
        <p:spPr>
          <a:xfrm>
            <a:off x="5201716" y="3672480"/>
            <a:ext cx="782502" cy="3182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/>
              <a:t>(0.51,0.74)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540BD6-981F-4EE0-B8D3-6A6D7DE30C3B}"/>
              </a:ext>
            </a:extLst>
          </p:cNvPr>
          <p:cNvSpPr/>
          <p:nvPr/>
        </p:nvSpPr>
        <p:spPr>
          <a:xfrm>
            <a:off x="7910385" y="3422291"/>
            <a:ext cx="782502" cy="3182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/>
              <a:t>(0.55,0.86)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BB0F68E-C6E2-4960-8132-7F9D4BBAB369}"/>
              </a:ext>
            </a:extLst>
          </p:cNvPr>
          <p:cNvSpPr/>
          <p:nvPr/>
        </p:nvSpPr>
        <p:spPr>
          <a:xfrm>
            <a:off x="3240031" y="3391075"/>
            <a:ext cx="782502" cy="31825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/>
              <a:t>(0.82,0.87)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C763FD-55AE-4EC9-8478-E7AE70A0AD72}"/>
              </a:ext>
            </a:extLst>
          </p:cNvPr>
          <p:cNvSpPr/>
          <p:nvPr/>
        </p:nvSpPr>
        <p:spPr>
          <a:xfrm>
            <a:off x="6030686" y="3262832"/>
            <a:ext cx="785778" cy="25489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/>
              <a:t>(0.91,0.94)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EFC671D-A10B-4D6E-B29E-C31A0208798B}"/>
              </a:ext>
            </a:extLst>
          </p:cNvPr>
          <p:cNvSpPr/>
          <p:nvPr/>
        </p:nvSpPr>
        <p:spPr>
          <a:xfrm>
            <a:off x="9527278" y="3103795"/>
            <a:ext cx="785778" cy="25489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/>
              <a:t>(0.91,0.88)</a:t>
            </a:r>
          </a:p>
        </p:txBody>
      </p:sp>
    </p:spTree>
    <p:extLst>
      <p:ext uri="{BB962C8B-B14F-4D97-AF65-F5344CB8AC3E}">
        <p14:creationId xmlns:p14="http://schemas.microsoft.com/office/powerpoint/2010/main" val="322074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9" grpId="0" animBg="1"/>
      <p:bldP spid="36" grpId="0" animBg="1"/>
      <p:bldP spid="41" grpId="0" animBg="1"/>
      <p:bldP spid="16" grpId="0" animBg="1"/>
      <p:bldP spid="32" grpId="0" animBg="1"/>
      <p:bldP spid="35" grpId="0" animBg="1"/>
      <p:bldP spid="44" grpId="0" animBg="1"/>
      <p:bldP spid="45" grpId="0" animBg="1"/>
      <p:bldP spid="4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AE49B5-2463-DD40-939B-71EA6348496A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15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1056470-DCA0-4742-8D31-F4ED38F9EB97}"/>
              </a:ext>
            </a:extLst>
          </p:cNvPr>
          <p:cNvSpPr txBox="1">
            <a:spLocks/>
          </p:cNvSpPr>
          <p:nvPr/>
        </p:nvSpPr>
        <p:spPr>
          <a:xfrm>
            <a:off x="1612800" y="488336"/>
            <a:ext cx="9093600" cy="4476109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 algn="ctr">
              <a:lnSpc>
                <a:spcPct val="150000"/>
              </a:lnSpc>
              <a:buNone/>
            </a:pPr>
            <a:r>
              <a:rPr lang="en-US" sz="3600" b="0" cap="none" dirty="0">
                <a:solidFill>
                  <a:schemeClr val="tx1"/>
                </a:solidFill>
                <a:latin typeface="+mn-lt"/>
              </a:rPr>
              <a:t>Outline</a:t>
            </a:r>
          </a:p>
          <a:p>
            <a:pPr marL="1143000" lvl="2">
              <a:lnSpc>
                <a:spcPct val="10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</a:rPr>
              <a:t>Problem Statement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  <a:latin typeface="+mn-lt"/>
              </a:rPr>
              <a:t>Contributions</a:t>
            </a:r>
          </a:p>
          <a:p>
            <a:pPr marL="1143000" lvl="2">
              <a:lnSpc>
                <a:spcPct val="10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Dataset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  <a:latin typeface="+mn-lt"/>
              </a:rPr>
              <a:t>Data Collection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  <a:latin typeface="+mn-lt"/>
              </a:rPr>
              <a:t>Data Annotation</a:t>
            </a:r>
          </a:p>
          <a:p>
            <a:pPr marL="1143000" lvl="2">
              <a:lnSpc>
                <a:spcPct val="10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Neural Networks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  <a:latin typeface="+mn-lt"/>
              </a:rPr>
              <a:t>Architecture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  <a:latin typeface="+mn-lt"/>
              </a:rPr>
              <a:t>Training Procedure</a:t>
            </a:r>
          </a:p>
          <a:p>
            <a:pPr marL="1143000" lvl="2">
              <a:lnSpc>
                <a:spcPct val="10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Evaluation</a:t>
            </a:r>
          </a:p>
          <a:p>
            <a:pPr marL="1143000" lvl="2">
              <a:lnSpc>
                <a:spcPct val="100000"/>
              </a:lnSpc>
            </a:pPr>
            <a:r>
              <a:rPr lang="en-US" sz="2400" cap="none" dirty="0">
                <a:solidFill>
                  <a:schemeClr val="tx1"/>
                </a:solidFill>
                <a:latin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22549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C8BAD84-CF7E-4F24-B2EC-B052DE50E490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6CFC8B7-F802-4B19-BB03-38B79DCEE84C}"/>
              </a:ext>
            </a:extLst>
          </p:cNvPr>
          <p:cNvSpPr txBox="1">
            <a:spLocks/>
          </p:cNvSpPr>
          <p:nvPr/>
        </p:nvSpPr>
        <p:spPr>
          <a:xfrm>
            <a:off x="1020189" y="1573213"/>
            <a:ext cx="10382491" cy="4044248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Strengths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Indicate the flaws of previous works.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Create a large, more realistic, open-source benchmark for traffic-signs recognition.</a:t>
            </a:r>
          </a:p>
          <a:p>
            <a:pPr marL="0" indent="0">
              <a:buNone/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Weakness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Benchmark is not general enough.</a:t>
            </a:r>
          </a:p>
          <a:p>
            <a:pPr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b="0" cap="none" dirty="0">
                <a:solidFill>
                  <a:schemeClr val="tx1"/>
                </a:solidFill>
              </a:rPr>
              <a:t>45 traffic-sign classes in total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cap="none" dirty="0">
                <a:solidFill>
                  <a:schemeClr val="tx1"/>
                </a:solidFill>
              </a:rPr>
              <a:t>Fast R-CNN is not a fair comparison on small target objects.</a:t>
            </a:r>
          </a:p>
          <a:p>
            <a:pPr marL="457200" lvl="1" indent="0">
              <a:buNone/>
            </a:pPr>
            <a:endParaRPr lang="en-US" sz="2600" b="0" cap="none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sz="2600" b="0" cap="none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1A478-DB27-464B-A26C-F876FFB0F8CD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521956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758B87-ECD5-4138-9198-0EAB01D4ECE7}"/>
              </a:ext>
            </a:extLst>
          </p:cNvPr>
          <p:cNvSpPr/>
          <p:nvPr/>
        </p:nvSpPr>
        <p:spPr>
          <a:xfrm>
            <a:off x="4438398" y="2967335"/>
            <a:ext cx="33152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32858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33B14E-0798-9844-89B5-0B6FA7B8B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31" y="3027198"/>
            <a:ext cx="7675219" cy="1860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79DA94-6EE8-5D47-9B54-F6035B98A328}"/>
              </a:ext>
            </a:extLst>
          </p:cNvPr>
          <p:cNvSpPr txBox="1"/>
          <p:nvPr/>
        </p:nvSpPr>
        <p:spPr>
          <a:xfrm>
            <a:off x="1119531" y="2427889"/>
            <a:ext cx="1156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 RCNN</a:t>
            </a:r>
          </a:p>
        </p:txBody>
      </p:sp>
    </p:spTree>
    <p:extLst>
      <p:ext uri="{BB962C8B-B14F-4D97-AF65-F5344CB8AC3E}">
        <p14:creationId xmlns:p14="http://schemas.microsoft.com/office/powerpoint/2010/main" val="4290461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AE49B5-2463-DD40-939B-71EA6348496A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1056470-DCA0-4742-8D31-F4ED38F9EB97}"/>
              </a:ext>
            </a:extLst>
          </p:cNvPr>
          <p:cNvSpPr txBox="1">
            <a:spLocks/>
          </p:cNvSpPr>
          <p:nvPr/>
        </p:nvSpPr>
        <p:spPr>
          <a:xfrm>
            <a:off x="1612800" y="488336"/>
            <a:ext cx="9093600" cy="4476109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 algn="ctr">
              <a:lnSpc>
                <a:spcPct val="150000"/>
              </a:lnSpc>
              <a:buNone/>
            </a:pPr>
            <a:r>
              <a:rPr lang="en-US" sz="3600" b="0" cap="none" dirty="0">
                <a:solidFill>
                  <a:schemeClr val="tx1"/>
                </a:solidFill>
                <a:latin typeface="+mn-lt"/>
              </a:rPr>
              <a:t>Outline</a:t>
            </a:r>
          </a:p>
          <a:p>
            <a:pPr marL="1143000" lvl="2">
              <a:lnSpc>
                <a:spcPct val="100000"/>
              </a:lnSpc>
            </a:pPr>
            <a:r>
              <a:rPr lang="en-US" sz="2400" cap="none" dirty="0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</a:rPr>
              <a:t>Problem Statement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  <a:latin typeface="+mn-lt"/>
              </a:rPr>
              <a:t>Contributions</a:t>
            </a:r>
          </a:p>
          <a:p>
            <a:pPr marL="1143000" lvl="2">
              <a:lnSpc>
                <a:spcPct val="10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Dataset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  <a:latin typeface="+mn-lt"/>
              </a:rPr>
              <a:t>Data Collection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  <a:latin typeface="+mn-lt"/>
              </a:rPr>
              <a:t>Data Annotation</a:t>
            </a:r>
          </a:p>
          <a:p>
            <a:pPr marL="1143000" lvl="2">
              <a:lnSpc>
                <a:spcPct val="10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Neural Networks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  <a:latin typeface="+mn-lt"/>
              </a:rPr>
              <a:t>Architecture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  <a:latin typeface="+mn-lt"/>
              </a:rPr>
              <a:t>Training Procedure</a:t>
            </a:r>
          </a:p>
          <a:p>
            <a:pPr marL="1143000" lvl="2">
              <a:lnSpc>
                <a:spcPct val="10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Evaluation</a:t>
            </a:r>
          </a:p>
          <a:p>
            <a:pPr marL="1143000" lvl="2">
              <a:lnSpc>
                <a:spcPct val="10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13822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8C76E-5B3C-4FC6-B65F-DF7FFC53CC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07717" y="1791594"/>
            <a:ext cx="4150793" cy="2645664"/>
          </a:xfrm>
        </p:spPr>
        <p:txBody>
          <a:bodyPr>
            <a:normAutofit/>
          </a:bodyPr>
          <a:lstStyle/>
          <a:p>
            <a:r>
              <a:rPr lang="en-US" sz="2600" cap="none" dirty="0">
                <a:solidFill>
                  <a:schemeClr val="tx1"/>
                </a:solidFill>
                <a:latin typeface="+mn-lt"/>
              </a:rPr>
              <a:t>Image classification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D1469-4277-4FC6-B931-220B976C26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u="none" cap="none" dirty="0">
                <a:solidFill>
                  <a:schemeClr val="tx1"/>
                </a:solidFill>
              </a:rPr>
              <a:t>Introduction</a:t>
            </a:r>
          </a:p>
        </p:txBody>
      </p:sp>
      <p:pic>
        <p:nvPicPr>
          <p:cNvPr id="1026" name="Picture 2" descr="Example of Photographs of Objects From the CIFAR-10 Dataset">
            <a:extLst>
              <a:ext uri="{FF2B5EF4-FFF2-40B4-BE49-F238E27FC236}">
                <a16:creationId xmlns:a16="http://schemas.microsoft.com/office/drawing/2014/main" id="{ACB2705C-E39B-48EA-B8E5-843D44659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717" y="2360978"/>
            <a:ext cx="4388283" cy="343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Object Detection">
            <a:extLst>
              <a:ext uri="{FF2B5EF4-FFF2-40B4-BE49-F238E27FC236}">
                <a16:creationId xmlns:a16="http://schemas.microsoft.com/office/drawing/2014/main" id="{7FBD7BD2-75EB-4258-8571-D38FEB228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543" y="2415782"/>
            <a:ext cx="3742315" cy="337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6FB786C-C83D-4F43-A8E4-AE3D5D0D1B4B}"/>
              </a:ext>
            </a:extLst>
          </p:cNvPr>
          <p:cNvSpPr txBox="1">
            <a:spLocks/>
          </p:cNvSpPr>
          <p:nvPr/>
        </p:nvSpPr>
        <p:spPr>
          <a:xfrm>
            <a:off x="6892282" y="1791594"/>
            <a:ext cx="3742315" cy="2645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cap="none" dirty="0">
                <a:solidFill>
                  <a:schemeClr val="tx1"/>
                </a:solidFill>
                <a:latin typeface="+mn-lt"/>
              </a:rPr>
              <a:t>Object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7671EC-4ED2-4596-9D97-C3AFFDE14A49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3705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B3E66A3-7BAC-4999-8604-BBA3FBC72AC6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u="none" cap="none" dirty="0">
                <a:solidFill>
                  <a:schemeClr val="tx1"/>
                </a:solidFill>
              </a:rPr>
              <a:t>Problem Statement</a:t>
            </a:r>
            <a:endParaRPr lang="en-US" u="none" cap="none" dirty="0">
              <a:solidFill>
                <a:schemeClr val="tx1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E5B8736-E232-4966-A398-0A12434C11B1}"/>
              </a:ext>
            </a:extLst>
          </p:cNvPr>
          <p:cNvSpPr txBox="1">
            <a:spLocks/>
          </p:cNvSpPr>
          <p:nvPr/>
        </p:nvSpPr>
        <p:spPr>
          <a:xfrm>
            <a:off x="839243" y="1686982"/>
            <a:ext cx="10028781" cy="4044248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In previous benchmarks, target objects typically occupy a large proportion of each image.</a:t>
            </a:r>
          </a:p>
          <a:p>
            <a:pPr>
              <a:lnSpc>
                <a:spcPct val="100000"/>
              </a:lnSpc>
            </a:pPr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altLang="zh-CN" sz="2600" b="0" cap="none" dirty="0">
                <a:solidFill>
                  <a:schemeClr val="tx1"/>
                </a:solidFill>
                <a:latin typeface="+mn-lt"/>
              </a:rPr>
              <a:t>However, in real driving task…</a:t>
            </a:r>
            <a:endParaRPr lang="en-US" sz="2600" b="0" cap="none" dirty="0">
              <a:solidFill>
                <a:srgbClr val="FF0000"/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Lack of images without target objects.</a:t>
            </a:r>
          </a:p>
          <a:p>
            <a:pPr lvl="1">
              <a:lnSpc>
                <a:spcPct val="100000"/>
              </a:lnSpc>
            </a:pPr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lvl="2">
              <a:lnSpc>
                <a:spcPct val="100000"/>
              </a:lnSpc>
            </a:pPr>
            <a:endParaRPr lang="en-US" sz="2600" b="0" cap="none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sz="2600" b="0" cap="none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sz="2600" b="0" cap="none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600" b="0" cap="none" dirty="0">
                <a:solidFill>
                  <a:schemeClr val="tx1"/>
                </a:solidFill>
              </a:rPr>
              <a:t>	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6E6703-CD5D-4DD9-B79B-3D1ADAA4F09C}"/>
              </a:ext>
            </a:extLst>
          </p:cNvPr>
          <p:cNvGrpSpPr/>
          <p:nvPr/>
        </p:nvGrpSpPr>
        <p:grpSpPr>
          <a:xfrm>
            <a:off x="5451448" y="2615738"/>
            <a:ext cx="4557483" cy="1951201"/>
            <a:chOff x="5428800" y="2871813"/>
            <a:chExt cx="4557483" cy="195120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5484E25-D985-4965-8A09-E3BA37B4273A}"/>
                </a:ext>
              </a:extLst>
            </p:cNvPr>
            <p:cNvSpPr txBox="1"/>
            <p:nvPr/>
          </p:nvSpPr>
          <p:spPr>
            <a:xfrm>
              <a:off x="5428800" y="3782212"/>
              <a:ext cx="1713600" cy="374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92D74F-D4F9-4494-9F3D-9E05DA1DC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448" b="4268"/>
            <a:stretch/>
          </p:blipFill>
          <p:spPr>
            <a:xfrm>
              <a:off x="6399122" y="2871813"/>
              <a:ext cx="3587161" cy="195120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FB7831F-014E-41CD-9887-C53AC0B97987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FE3E97-3388-4E95-B69C-7CFB7F36F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304" y="2876963"/>
            <a:ext cx="2620593" cy="14961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90AE3C-5455-4941-AF98-A26C0176AEC4}"/>
              </a:ext>
            </a:extLst>
          </p:cNvPr>
          <p:cNvSpPr txBox="1"/>
          <p:nvPr/>
        </p:nvSpPr>
        <p:spPr>
          <a:xfrm>
            <a:off x="3433536" y="4413051"/>
            <a:ext cx="662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GTSRB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4170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B72948B-6CB3-4F46-A878-98F79F0AC3B6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>
                <a:solidFill>
                  <a:schemeClr val="tx1"/>
                </a:solidFill>
              </a:rPr>
              <a:t>Contributions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BC95227-6D53-4FA0-949B-07181FE90306}"/>
              </a:ext>
            </a:extLst>
          </p:cNvPr>
          <p:cNvSpPr txBox="1">
            <a:spLocks/>
          </p:cNvSpPr>
          <p:nvPr/>
        </p:nvSpPr>
        <p:spPr>
          <a:xfrm>
            <a:off x="1139868" y="1766182"/>
            <a:ext cx="10099632" cy="4044248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Create Tsinghua-Tencent 100K, a new, more realistic traffic-sign benchmark.</a:t>
            </a:r>
          </a:p>
          <a:p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Train two CNNs for </a:t>
            </a:r>
            <a:r>
              <a:rPr lang="en-US" sz="2600" b="0" cap="none" dirty="0">
                <a:solidFill>
                  <a:schemeClr val="tx1"/>
                </a:solidFill>
              </a:rPr>
              <a:t>real-world</a:t>
            </a:r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 traffic-signs detection and classification tasks.</a:t>
            </a:r>
          </a:p>
          <a:p>
            <a:pPr lvl="1"/>
            <a:endParaRPr lang="en-US" sz="2000" b="0" cap="none" dirty="0">
              <a:solidFill>
                <a:schemeClr val="tx1"/>
              </a:solidFill>
              <a:latin typeface="+mn-lt"/>
            </a:endParaRPr>
          </a:p>
          <a:p>
            <a:pPr lvl="1"/>
            <a:endParaRPr lang="en-US" sz="2000" b="0" u="sng" cap="none" dirty="0">
              <a:solidFill>
                <a:schemeClr val="tx1"/>
              </a:solidFill>
              <a:latin typeface="+mn-lt"/>
            </a:endParaRPr>
          </a:p>
          <a:p>
            <a:pPr lvl="1"/>
            <a:endParaRPr lang="en-US" sz="2000" b="0" cap="none" dirty="0">
              <a:solidFill>
                <a:schemeClr val="tx1"/>
              </a:solidFill>
              <a:latin typeface="+mn-lt"/>
            </a:endParaRPr>
          </a:p>
          <a:p>
            <a:pPr lvl="1"/>
            <a:endParaRPr lang="en-US" sz="2000" b="0" cap="none" dirty="0">
              <a:solidFill>
                <a:schemeClr val="tx1"/>
              </a:solidFill>
              <a:latin typeface="+mn-lt"/>
            </a:endParaRPr>
          </a:p>
          <a:p>
            <a:pPr lvl="2"/>
            <a:endParaRPr lang="en-US" sz="2000" b="0" cap="none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2000" b="0" cap="none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2000" b="0" cap="none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sz="2000" b="0" cap="none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772CC-5363-4992-BFBB-6066A35B9B41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95053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AE49B5-2463-DD40-939B-71EA6348496A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1056470-DCA0-4742-8D31-F4ED38F9EB97}"/>
              </a:ext>
            </a:extLst>
          </p:cNvPr>
          <p:cNvSpPr txBox="1">
            <a:spLocks/>
          </p:cNvSpPr>
          <p:nvPr/>
        </p:nvSpPr>
        <p:spPr>
          <a:xfrm>
            <a:off x="1612800" y="488336"/>
            <a:ext cx="9093600" cy="4476109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 algn="ctr">
              <a:lnSpc>
                <a:spcPct val="150000"/>
              </a:lnSpc>
              <a:buNone/>
            </a:pPr>
            <a:r>
              <a:rPr lang="en-US" sz="3600" b="0" cap="none" dirty="0">
                <a:solidFill>
                  <a:schemeClr val="tx1"/>
                </a:solidFill>
                <a:latin typeface="+mn-lt"/>
              </a:rPr>
              <a:t>Outline</a:t>
            </a:r>
          </a:p>
          <a:p>
            <a:pPr marL="1143000" lvl="2">
              <a:lnSpc>
                <a:spcPct val="10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</a:rPr>
              <a:t>Problem Statement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  <a:latin typeface="+mn-lt"/>
              </a:rPr>
              <a:t>Contributions</a:t>
            </a:r>
          </a:p>
          <a:p>
            <a:pPr marL="1143000" lvl="2">
              <a:lnSpc>
                <a:spcPct val="100000"/>
              </a:lnSpc>
            </a:pPr>
            <a:r>
              <a:rPr lang="en-US" sz="2400" cap="none" dirty="0">
                <a:solidFill>
                  <a:schemeClr val="tx1"/>
                </a:solidFill>
                <a:latin typeface="+mn-lt"/>
              </a:rPr>
              <a:t>Dataset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  <a:latin typeface="+mn-lt"/>
              </a:rPr>
              <a:t>Data Collection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  <a:latin typeface="+mn-lt"/>
              </a:rPr>
              <a:t>Data Annotation</a:t>
            </a:r>
          </a:p>
          <a:p>
            <a:pPr marL="1143000" lvl="2">
              <a:lnSpc>
                <a:spcPct val="10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Neural Networks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  <a:latin typeface="+mn-lt"/>
              </a:rPr>
              <a:t>Architecture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  <a:latin typeface="+mn-lt"/>
              </a:rPr>
              <a:t>Training Procedure</a:t>
            </a:r>
          </a:p>
          <a:p>
            <a:pPr marL="1143000" lvl="2">
              <a:lnSpc>
                <a:spcPct val="10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Evaluation</a:t>
            </a:r>
          </a:p>
          <a:p>
            <a:pPr marL="1143000" lvl="2">
              <a:lnSpc>
                <a:spcPct val="10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95873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523BDBA-985A-49E3-9C0B-A6B1547C14FC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>
                <a:solidFill>
                  <a:schemeClr val="tx1"/>
                </a:solidFill>
              </a:rPr>
              <a:t>Data Collection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9DD51A6-4A09-462B-9A2F-69B8187FF6EA}"/>
              </a:ext>
            </a:extLst>
          </p:cNvPr>
          <p:cNvSpPr txBox="1">
            <a:spLocks/>
          </p:cNvSpPr>
          <p:nvPr/>
        </p:nvSpPr>
        <p:spPr>
          <a:xfrm>
            <a:off x="1296033" y="1573213"/>
            <a:ext cx="9943467" cy="4044248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Extract data from Tencent Street Views.</a:t>
            </a:r>
          </a:p>
          <a:p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Each image is cropped and sliced to create benchmark</a:t>
            </a:r>
            <a:r>
              <a:rPr lang="en-US" altLang="zh-CN" sz="2600" b="0" cap="none" dirty="0">
                <a:solidFill>
                  <a:schemeClr val="tx1"/>
                </a:solidFill>
                <a:latin typeface="+mn-lt"/>
              </a:rPr>
              <a:t>.</a:t>
            </a:r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Select images from 10 regions in 5 different cities</a:t>
            </a:r>
          </a:p>
          <a:p>
            <a:pPr lvl="1"/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 10K contain 30K traffic-signs in total.</a:t>
            </a:r>
          </a:p>
          <a:p>
            <a:pPr lvl="1"/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lvl="1"/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lvl="1"/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lvl="1"/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lvl="1"/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lvl="2"/>
            <a:endParaRPr lang="en-US" sz="2600" b="0" cap="none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2600" b="0" cap="none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2600" b="0" cap="none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sz="2600" b="0" cap="none" dirty="0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68D3F0-DC49-4456-BEA8-9661AC971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288" y="2250815"/>
            <a:ext cx="7414343" cy="311411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486C141-23F4-42E1-A4EC-1B42CEE5D0D9}"/>
              </a:ext>
            </a:extLst>
          </p:cNvPr>
          <p:cNvSpPr/>
          <p:nvPr/>
        </p:nvSpPr>
        <p:spPr>
          <a:xfrm>
            <a:off x="8649242" y="3093880"/>
            <a:ext cx="306748" cy="288126"/>
          </a:xfrm>
          <a:prstGeom prst="ellipse">
            <a:avLst/>
          </a:prstGeom>
          <a:noFill/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32BB2F6-3149-48BF-95B1-8056596454EF}"/>
              </a:ext>
            </a:extLst>
          </p:cNvPr>
          <p:cNvSpPr/>
          <p:nvPr/>
        </p:nvSpPr>
        <p:spPr>
          <a:xfrm>
            <a:off x="5951781" y="3093880"/>
            <a:ext cx="215708" cy="223708"/>
          </a:xfrm>
          <a:prstGeom prst="ellipse">
            <a:avLst/>
          </a:prstGeom>
          <a:noFill/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683668-5ADC-46ED-95FB-472C05FCDAB0}"/>
              </a:ext>
            </a:extLst>
          </p:cNvPr>
          <p:cNvSpPr/>
          <p:nvPr/>
        </p:nvSpPr>
        <p:spPr>
          <a:xfrm>
            <a:off x="5118475" y="2990750"/>
            <a:ext cx="306748" cy="293982"/>
          </a:xfrm>
          <a:prstGeom prst="ellipse">
            <a:avLst/>
          </a:prstGeom>
          <a:noFill/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4F03D0-0EA4-43AD-AF3B-98F5F61B5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688" y="3990133"/>
            <a:ext cx="9414948" cy="2113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DCBEA3-7B46-4599-8C1B-3800A8D7A617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DB7F72-43AB-4961-9498-124A052E4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689" y="2989576"/>
            <a:ext cx="9163620" cy="22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4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654EFC7-A1F9-4520-A6F1-0C897E9C2B1C}"/>
              </a:ext>
            </a:extLst>
          </p:cNvPr>
          <p:cNvSpPr txBox="1">
            <a:spLocks/>
          </p:cNvSpPr>
          <p:nvPr/>
        </p:nvSpPr>
        <p:spPr>
          <a:xfrm>
            <a:off x="1792288" y="736600"/>
            <a:ext cx="9826625" cy="8366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b="1" i="0" u="heavy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5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cap="none" dirty="0">
                <a:solidFill>
                  <a:schemeClr val="tx1"/>
                </a:solidFill>
              </a:rPr>
              <a:t>Data Annotation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4D796DB-896E-487F-9FB4-6AB4741C93D1}"/>
              </a:ext>
            </a:extLst>
          </p:cNvPr>
          <p:cNvSpPr txBox="1">
            <a:spLocks/>
          </p:cNvSpPr>
          <p:nvPr/>
        </p:nvSpPr>
        <p:spPr>
          <a:xfrm>
            <a:off x="1792287" y="1766182"/>
            <a:ext cx="9075737" cy="4044248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Images are classified into different categories</a:t>
            </a:r>
          </a:p>
          <a:p>
            <a:r>
              <a:rPr lang="en-US" sz="2600" b="0" cap="none" dirty="0">
                <a:solidFill>
                  <a:schemeClr val="tx1"/>
                </a:solidFill>
                <a:latin typeface="+mn-lt"/>
              </a:rPr>
              <a:t>Annotation pipeline</a:t>
            </a:r>
          </a:p>
          <a:p>
            <a:pPr lvl="1"/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lvl="1"/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lvl="1"/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lvl="1"/>
            <a:endParaRPr lang="en-US" sz="2600" b="0" cap="none" dirty="0">
              <a:solidFill>
                <a:schemeClr val="tx1"/>
              </a:solidFill>
              <a:latin typeface="+mn-lt"/>
            </a:endParaRPr>
          </a:p>
          <a:p>
            <a:pPr lvl="2"/>
            <a:endParaRPr lang="en-US" sz="2600" b="0" cap="none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2600" b="0" cap="none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2600" b="0" cap="none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sz="2600" b="0" cap="none" dirty="0">
                <a:solidFill>
                  <a:schemeClr val="tx1"/>
                </a:solidFill>
              </a:rPr>
              <a:t>	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BDE561-32D7-4085-BBE9-603959827C51}"/>
              </a:ext>
            </a:extLst>
          </p:cNvPr>
          <p:cNvGrpSpPr/>
          <p:nvPr/>
        </p:nvGrpSpPr>
        <p:grpSpPr>
          <a:xfrm>
            <a:off x="1906100" y="2303362"/>
            <a:ext cx="7969524" cy="2852013"/>
            <a:chOff x="1720931" y="2328123"/>
            <a:chExt cx="7839358" cy="27341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5A7D09C-0276-4110-BD9A-71057D2DDBA0}"/>
                </a:ext>
              </a:extLst>
            </p:cNvPr>
            <p:cNvGrpSpPr/>
            <p:nvPr/>
          </p:nvGrpSpPr>
          <p:grpSpPr>
            <a:xfrm>
              <a:off x="4298693" y="2328123"/>
              <a:ext cx="2293270" cy="2734139"/>
              <a:chOff x="7588800" y="2446260"/>
              <a:chExt cx="2293270" cy="273413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0A24A55-0BF1-4282-B101-0BD86CDE34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88800" y="2815592"/>
                <a:ext cx="2293270" cy="2364807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E60DCB-AC08-4250-98EE-ADF1428094F0}"/>
                  </a:ext>
                </a:extLst>
              </p:cNvPr>
              <p:cNvSpPr txBox="1"/>
              <p:nvPr/>
            </p:nvSpPr>
            <p:spPr>
              <a:xfrm>
                <a:off x="8191835" y="2446260"/>
                <a:ext cx="1317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Warnings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58EFFDC-BCB7-4739-A547-2D3426B7DBF4}"/>
                </a:ext>
              </a:extLst>
            </p:cNvPr>
            <p:cNvGrpSpPr/>
            <p:nvPr/>
          </p:nvGrpSpPr>
          <p:grpSpPr>
            <a:xfrm>
              <a:off x="1720931" y="2328123"/>
              <a:ext cx="2019293" cy="2734139"/>
              <a:chOff x="6505507" y="3504660"/>
              <a:chExt cx="2019293" cy="273413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75C0550-853C-469D-9CCB-D078725BD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05507" y="3873992"/>
                <a:ext cx="2019293" cy="2364807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D4131C-B1E4-453C-9581-9FC60F622C90}"/>
                  </a:ext>
                </a:extLst>
              </p:cNvPr>
              <p:cNvSpPr txBox="1"/>
              <p:nvPr/>
            </p:nvSpPr>
            <p:spPr>
              <a:xfrm>
                <a:off x="6856354" y="3504660"/>
                <a:ext cx="1317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Prohibitions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572733E-4D02-4339-BCD1-07DC593C653B}"/>
                </a:ext>
              </a:extLst>
            </p:cNvPr>
            <p:cNvGrpSpPr/>
            <p:nvPr/>
          </p:nvGrpSpPr>
          <p:grpSpPr>
            <a:xfrm>
              <a:off x="7250763" y="2328123"/>
              <a:ext cx="2309526" cy="2733746"/>
              <a:chOff x="6096000" y="3874384"/>
              <a:chExt cx="2309526" cy="273374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1319FE0-BC33-4DB5-B144-7CDEF9667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4243323"/>
                <a:ext cx="2309526" cy="2364807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92591A-2DB6-4EF7-941C-6A365937FA62}"/>
                  </a:ext>
                </a:extLst>
              </p:cNvPr>
              <p:cNvSpPr txBox="1"/>
              <p:nvPr/>
            </p:nvSpPr>
            <p:spPr>
              <a:xfrm>
                <a:off x="6591963" y="3874384"/>
                <a:ext cx="1317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Mandatory</a:t>
                </a:r>
              </a:p>
            </p:txBody>
          </p: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CE50B54-C1D7-4B93-AC15-F5BFB336BA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311"/>
          <a:stretch/>
        </p:blipFill>
        <p:spPr>
          <a:xfrm>
            <a:off x="1906100" y="3073461"/>
            <a:ext cx="2645400" cy="26661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917384-A687-4871-B8BD-CAB5D132C8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33" r="35190"/>
          <a:stretch/>
        </p:blipFill>
        <p:spPr>
          <a:xfrm>
            <a:off x="4522393" y="3073462"/>
            <a:ext cx="3107727" cy="26661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5636D54-8BE5-469F-87D2-A82AFDDAA5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122"/>
          <a:stretch/>
        </p:blipFill>
        <p:spPr>
          <a:xfrm>
            <a:off x="7575705" y="3073462"/>
            <a:ext cx="3107727" cy="2666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E13F0F7-0656-45E0-8864-3BB06970E9C7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69910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AE49B5-2463-DD40-939B-71EA6348496A}"/>
              </a:ext>
            </a:extLst>
          </p:cNvPr>
          <p:cNvSpPr txBox="1"/>
          <p:nvPr/>
        </p:nvSpPr>
        <p:spPr>
          <a:xfrm>
            <a:off x="10868025" y="5676900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1056470-DCA0-4742-8D31-F4ED38F9EB97}"/>
              </a:ext>
            </a:extLst>
          </p:cNvPr>
          <p:cNvSpPr txBox="1">
            <a:spLocks/>
          </p:cNvSpPr>
          <p:nvPr/>
        </p:nvSpPr>
        <p:spPr>
          <a:xfrm>
            <a:off x="1612800" y="488336"/>
            <a:ext cx="9093600" cy="4476109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kern="120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500" b="1" i="0" kern="120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 algn="ctr">
              <a:lnSpc>
                <a:spcPct val="150000"/>
              </a:lnSpc>
              <a:buNone/>
            </a:pPr>
            <a:r>
              <a:rPr lang="en-US" sz="3600" b="0" cap="none" dirty="0">
                <a:solidFill>
                  <a:schemeClr val="tx1"/>
                </a:solidFill>
                <a:latin typeface="+mn-lt"/>
              </a:rPr>
              <a:t>Outline</a:t>
            </a:r>
          </a:p>
          <a:p>
            <a:pPr marL="1143000" lvl="2">
              <a:lnSpc>
                <a:spcPct val="10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</a:rPr>
              <a:t>Problem Statement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  <a:latin typeface="+mn-lt"/>
              </a:rPr>
              <a:t>Contributions</a:t>
            </a:r>
          </a:p>
          <a:p>
            <a:pPr marL="1143000" lvl="2">
              <a:lnSpc>
                <a:spcPct val="10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Dataset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  <a:latin typeface="+mn-lt"/>
              </a:rPr>
              <a:t>Data Collection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  <a:latin typeface="+mn-lt"/>
              </a:rPr>
              <a:t>Data Annotation</a:t>
            </a:r>
          </a:p>
          <a:p>
            <a:pPr marL="1143000" lvl="2">
              <a:lnSpc>
                <a:spcPct val="100000"/>
              </a:lnSpc>
            </a:pPr>
            <a:r>
              <a:rPr lang="en-US" sz="2400" cap="none" dirty="0">
                <a:solidFill>
                  <a:schemeClr val="tx1"/>
                </a:solidFill>
                <a:latin typeface="+mn-lt"/>
              </a:rPr>
              <a:t>Neural Networks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  <a:latin typeface="+mn-lt"/>
              </a:rPr>
              <a:t>Architecture</a:t>
            </a:r>
          </a:p>
          <a:p>
            <a:pPr marL="1600200" lvl="3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0" cap="none" dirty="0">
                <a:solidFill>
                  <a:schemeClr val="tx1"/>
                </a:solidFill>
                <a:latin typeface="+mn-lt"/>
              </a:rPr>
              <a:t>Training Procedure</a:t>
            </a:r>
          </a:p>
          <a:p>
            <a:pPr marL="1143000" lvl="2">
              <a:lnSpc>
                <a:spcPct val="10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Evaluation</a:t>
            </a:r>
          </a:p>
          <a:p>
            <a:pPr marL="1143000" lvl="2">
              <a:lnSpc>
                <a:spcPct val="100000"/>
              </a:lnSpc>
            </a:pPr>
            <a:r>
              <a:rPr lang="en-US" sz="2400" b="0" cap="none" dirty="0">
                <a:solidFill>
                  <a:schemeClr val="tx1"/>
                </a:solidFill>
                <a:latin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6236630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Tex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ext Hierarc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Image Lar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Image Large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Image Sma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Pag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 Page 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Bulleted List On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Bulleted List Two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12089</TotalTime>
  <Words>626</Words>
  <Application>Microsoft Macintosh PowerPoint</Application>
  <PresentationFormat>Widescreen</PresentationFormat>
  <Paragraphs>238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19</vt:i4>
      </vt:variant>
    </vt:vector>
  </HeadingPairs>
  <TitlesOfParts>
    <vt:vector size="45" baseType="lpstr">
      <vt:lpstr>ITC Franklin Gothic Std Book</vt:lpstr>
      <vt:lpstr>ITC Franklin Gothic Std Demi</vt:lpstr>
      <vt:lpstr>ITC Franklin Gothic Std Heavy</vt:lpstr>
      <vt:lpstr>Arial</vt:lpstr>
      <vt:lpstr>Calibri</vt:lpstr>
      <vt:lpstr>Calibri Light</vt:lpstr>
      <vt:lpstr>Cambria Math</vt:lpstr>
      <vt:lpstr>Courier New</vt:lpstr>
      <vt:lpstr>Franklin Gothic Medium</vt:lpstr>
      <vt:lpstr>Title Page 1</vt:lpstr>
      <vt:lpstr>Title Page 2</vt:lpstr>
      <vt:lpstr>Title Page 3</vt:lpstr>
      <vt:lpstr>Title Page 4</vt:lpstr>
      <vt:lpstr>Contents</vt:lpstr>
      <vt:lpstr>Quote</vt:lpstr>
      <vt:lpstr>Blank</vt:lpstr>
      <vt:lpstr>Bulleted List One Column</vt:lpstr>
      <vt:lpstr>Bulleted List Two Column</vt:lpstr>
      <vt:lpstr>Text</vt:lpstr>
      <vt:lpstr>Text Hierarchy</vt:lpstr>
      <vt:lpstr>Table</vt:lpstr>
      <vt:lpstr>Image Large</vt:lpstr>
      <vt:lpstr>Image Large Placeholder</vt:lpstr>
      <vt:lpstr>Image Small</vt:lpstr>
      <vt:lpstr>Image Small Placeholder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Wilbur, Tobias J. (tjw3j)</dc:creator>
  <cp:lastModifiedBy>宁 景云</cp:lastModifiedBy>
  <cp:revision>289</cp:revision>
  <dcterms:created xsi:type="dcterms:W3CDTF">2017-12-19T19:57:09Z</dcterms:created>
  <dcterms:modified xsi:type="dcterms:W3CDTF">2020-01-07T21:51:35Z</dcterms:modified>
</cp:coreProperties>
</file>